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51"/>
  </p:notesMasterIdLst>
  <p:sldIdLst>
    <p:sldId id="257" r:id="rId4"/>
    <p:sldId id="457" r:id="rId5"/>
    <p:sldId id="456" r:id="rId6"/>
    <p:sldId id="465" r:id="rId7"/>
    <p:sldId id="466" r:id="rId8"/>
    <p:sldId id="460" r:id="rId9"/>
    <p:sldId id="464" r:id="rId10"/>
    <p:sldId id="468" r:id="rId11"/>
    <p:sldId id="479" r:id="rId12"/>
    <p:sldId id="480" r:id="rId13"/>
    <p:sldId id="481" r:id="rId14"/>
    <p:sldId id="482" r:id="rId15"/>
    <p:sldId id="484" r:id="rId16"/>
    <p:sldId id="485" r:id="rId17"/>
    <p:sldId id="483" r:id="rId18"/>
    <p:sldId id="469" r:id="rId19"/>
    <p:sldId id="470" r:id="rId20"/>
    <p:sldId id="461" r:id="rId21"/>
    <p:sldId id="462" r:id="rId22"/>
    <p:sldId id="259" r:id="rId23"/>
    <p:sldId id="260" r:id="rId24"/>
    <p:sldId id="472" r:id="rId25"/>
    <p:sldId id="488" r:id="rId26"/>
    <p:sldId id="473" r:id="rId27"/>
    <p:sldId id="396" r:id="rId28"/>
    <p:sldId id="392" r:id="rId29"/>
    <p:sldId id="393" r:id="rId30"/>
    <p:sldId id="256" r:id="rId31"/>
    <p:sldId id="395" r:id="rId32"/>
    <p:sldId id="474" r:id="rId33"/>
    <p:sldId id="476" r:id="rId34"/>
    <p:sldId id="477" r:id="rId35"/>
    <p:sldId id="394" r:id="rId36"/>
    <p:sldId id="450" r:id="rId37"/>
    <p:sldId id="451" r:id="rId38"/>
    <p:sldId id="471" r:id="rId39"/>
    <p:sldId id="478" r:id="rId40"/>
    <p:sldId id="288" r:id="rId41"/>
    <p:sldId id="258" r:id="rId42"/>
    <p:sldId id="379" r:id="rId43"/>
    <p:sldId id="458" r:id="rId44"/>
    <p:sldId id="296" r:id="rId45"/>
    <p:sldId id="487" r:id="rId46"/>
    <p:sldId id="486" r:id="rId47"/>
    <p:sldId id="449" r:id="rId48"/>
    <p:sldId id="314" r:id="rId49"/>
    <p:sldId id="333" r:id="rId5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70598-F00B-432F-96B8-DC6FB1A1DDB7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83C23-42C9-4EAD-AD19-E598D0C8AF08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182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E0EB4-451D-495F-8536-6D8D56547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14B1E0-8DBE-4971-8387-40392E7C4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F5CF38-7A50-4D06-B1FE-AB1E285C1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B014CD-41A7-4CCB-8F81-C0BF565D7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5589B9-8272-437A-9C39-FEA5C8E00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80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B8684-F6F8-4B59-A02E-20FBA835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CD3737-228A-4303-86CA-0B16ACC4B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D1C275-D7D9-455C-AFEB-E4D078E7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02F64D-86D7-4823-BBB8-D0E2D98E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716E12-4319-4DDC-BAA1-20F547C0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446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0C081-80E3-4788-B8B9-31270D64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068535-4903-4D49-AC94-0BE40D1A0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C97CC1-67A9-4973-B1E9-271A6CF1C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2926B2-5D33-43D9-8967-945C5F06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62B3D-A9E7-47A2-A227-2DC4F2F1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83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41316-80DC-48B6-8F33-EFB68628A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87684-8953-428D-AFFD-05B04CBD3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C87C27-DD96-4318-AAEF-AA40FAC13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C7096F-C75A-4507-89B0-CB8AE757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AF6793-9FAE-4810-A597-DFDA50A0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520F74-75B2-42AE-AA33-1A7C70FBA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0781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5F7DF1-324C-40D7-8AEC-EE6B26F8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7C9186-75BB-4423-8BA5-682170B22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ECF21E-C625-4E4C-8AEA-1AAE2C6B2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68D096-FC16-4547-A420-3DE362F36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C534CFB-D244-446B-8596-6F216AF15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21B0AD-2F23-45EC-B3E1-DCD386F24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381AE1-95AA-42E4-BD57-65D7FA4E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CD3914-4B5E-47C8-B519-B6559FA1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71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4BE64-7BC7-47FB-BB01-E49AEDBB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201C04-EC50-4C45-9DFA-B2984B74C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30EE44-E371-42AB-9B66-E04C2E260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B95CDD-29FA-4088-9731-3743992E6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3140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EECF1A-6C7E-47F3-9396-089A1AAD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E863CC-40C9-4E93-AA26-8FF560F1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A3C6A2-A909-4F92-9C59-DC6E0333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3428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08AB4-9AC5-460A-8F3D-183F43F4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E83D4F-44F3-4034-8FCF-C96D20E9C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30C2B2-1896-47BB-9F68-6359149E0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002772-EE33-463A-B4DE-CD18F67D4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43E3-A27B-4F73-8AF6-7E2BFB83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4E4CD7-D542-492D-9D2C-F446A07A3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520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A7BC5-0AE1-4A74-9023-39CB065A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80FB96-EA1F-42A5-89CA-2A3DD4BF6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A45314-C574-4F6D-A55C-DB46E57F5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D7E201-AE30-4A02-86C5-3766B959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0D9010-D0A0-4F63-B1BC-99D01860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9DE763-8382-48A0-88D0-CD9AF1A2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693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67357-4512-434B-95EC-2624FF7F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4CD7BA-A476-4DCB-A336-819DCF99C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47C92C-0869-4B03-83CF-4340F6F2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D175B-CCB0-45AF-9171-38B13DFA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6BFD9E-E6CA-4C04-AD4E-B70642A7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7610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1A46C2-8975-43A8-90FE-1F681267F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AAAB61-755A-4159-A449-11781BE10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1E5817-C155-4180-BC8D-3FEC7F59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6AA2E-D295-43D3-AA47-5677E05D2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8F7EEE-5B76-47E5-8CF4-ACDE23C8B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6035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1581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9700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09013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1061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46032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34780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37940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45325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00588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77214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60182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BE0EB4-451D-495F-8536-6D8D56547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14B1E0-8DBE-4971-8387-40392E7C4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F5CF38-7A50-4D06-B1FE-AB1E285C1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B014CD-41A7-4CCB-8F81-C0BF565D7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5589B9-8272-437A-9C39-FEA5C8E00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27313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B8684-F6F8-4B59-A02E-20FBA835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CD3737-228A-4303-86CA-0B16ACC4B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D1C275-D7D9-455C-AFEB-E4D078E7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02F64D-86D7-4823-BBB8-D0E2D98E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716E12-4319-4DDC-BAA1-20F547C0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83821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0C081-80E3-4788-B8B9-31270D64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068535-4903-4D49-AC94-0BE40D1A0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C97CC1-67A9-4973-B1E9-271A6CF1C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2926B2-5D33-43D9-8967-945C5F06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962B3D-A9E7-47A2-A227-2DC4F2F16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09016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41316-80DC-48B6-8F33-EFB68628A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87684-8953-428D-AFFD-05B04CBD3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C87C27-DD96-4318-AAEF-AA40FAC13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C7096F-C75A-4507-89B0-CB8AE757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AF6793-9FAE-4810-A597-DFDA50A0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520F74-75B2-42AE-AA33-1A7C70FBA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7190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5F7DF1-324C-40D7-8AEC-EE6B26F8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7C9186-75BB-4423-8BA5-682170B22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ECF21E-C625-4E4C-8AEA-1AAE2C6B2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68D096-FC16-4547-A420-3DE362F36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C534CFB-D244-446B-8596-6F216AF15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21B0AD-2F23-45EC-B3E1-DCD386F24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381AE1-95AA-42E4-BD57-65D7FA4E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CD3914-4B5E-47C8-B519-B6559FA1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40447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4BE64-7BC7-47FB-BB01-E49AEDBB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4201C04-EC50-4C45-9DFA-B2984B74C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30EE44-E371-42AB-9B66-E04C2E260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B95CDD-29FA-4088-9731-3743992E6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2896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EECF1A-6C7E-47F3-9396-089A1AAD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E863CC-40C9-4E93-AA26-8FF560F1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A3C6A2-A909-4F92-9C59-DC6E0333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982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08AB4-9AC5-460A-8F3D-183F43F4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E83D4F-44F3-4034-8FCF-C96D20E9C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30C2B2-1896-47BB-9F68-6359149E0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002772-EE33-463A-B4DE-CD18F67D4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3D43E3-A27B-4F73-8AF6-7E2BFB83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4E4CD7-D542-492D-9D2C-F446A07A3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27145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A7BC5-0AE1-4A74-9023-39CB065A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80FB96-EA1F-42A5-89CA-2A3DD4BF6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A45314-C574-4F6D-A55C-DB46E57F5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D7E201-AE30-4A02-86C5-3766B959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0D9010-D0A0-4F63-B1BC-99D01860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9DE763-8382-48A0-88D0-CD9AF1A2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65557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67357-4512-434B-95EC-2624FF7F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4CD7BA-A476-4DCB-A336-819DCF99C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47C92C-0869-4B03-83CF-4340F6F2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D175B-CCB0-45AF-9171-38B13DFA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6BFD9E-E6CA-4C04-AD4E-B70642A7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31861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1A46C2-8975-43A8-90FE-1F681267F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AAAB61-755A-4159-A449-11781BE10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1E5817-C155-4180-BC8D-3FEC7F59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6AA2E-D295-43D3-AA47-5677E05D2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8F7EEE-5B76-47E5-8CF4-ACDE23C8B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17287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73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5BF7F6E-4F61-41CD-9125-CD578C8D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C05FEE-0D68-4883-8CAF-8B4F0D80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EE595E-2289-4BFD-8C3F-279902EB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4A6114-F44B-4F44-9502-F84194B83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19D85F-2003-49B6-BDFD-02B6BCDFE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3246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BFBE5-471B-4F22-901B-105D50B0835A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701C9-7595-4D49-8F2D-605DD408703A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971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5BF7F6E-4F61-41CD-9125-CD578C8D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C05FEE-0D68-4883-8CAF-8B4F0D80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EE595E-2289-4BFD-8C3F-279902EB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075C5-6FB8-4AF9-B245-FF3C17A6C37F}" type="datetimeFigureOut">
              <a:rPr lang="es-PE" smtClean="0"/>
              <a:t>22/10/2026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4A6114-F44B-4F44-9502-F84194B83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19D85F-2003-49B6-BDFD-02B6BCDFE5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6460-7286-4752-BD1F-F3D18B74F83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896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uciperu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k_RbddOW4s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ris.who.int/handle/10665/34424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fCAbJQ8jDSs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youtube.com/shorts/yJ770k1YNBY?si=6iG5iW9dCAkE_eh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live/EWvj6U6YmkM?si=XNUW5yo_ISLiOESz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live/EWvj6U6YmkM?si=XNUW5yo_ISLiOESz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live/EWvj6U6YmkM?si=XNUW5yo_ISLiOESz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live/EWvj6U6YmkM?si=XNUW5yo_ISLiOESz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live/EWvj6U6YmkM?si=XNUW5yo_ISLiOESz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live/EWvj6U6YmkM?si=XNUW5yo_ISLiOESz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ducomensalud.blogspot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educomensalud.blogspot.com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educomensalud.blogspot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uciperu/ec-promoci-n-de-la-salud-7w5wkewu3ezw56yy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uciperu/ec-promoci-n-de-la-salud-7w5wkewu3ezw56yy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ducomensalud.blogspot.com/" TargetMode="Externa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telenfermeria.com/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4.xml"/><Relationship Id="rId4" Type="http://schemas.openxmlformats.org/officeDocument/2006/relationships/hyperlink" Target="https://www.icn.ch/sites/default/files/2025-06/ICN_Definition-Nursing_Report_SP_Web.pdf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uciperu.com/" TargetMode="External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mailto:uciperu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5A8AB0A5-63A6-40E4-9717-6F32D07E7E20}"/>
              </a:ext>
            </a:extLst>
          </p:cNvPr>
          <p:cNvGrpSpPr/>
          <p:nvPr/>
        </p:nvGrpSpPr>
        <p:grpSpPr>
          <a:xfrm>
            <a:off x="2531855" y="5692978"/>
            <a:ext cx="7847730" cy="1015663"/>
            <a:chOff x="2550904" y="5435803"/>
            <a:chExt cx="7847730" cy="1015663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732E0A03-9204-462B-9C57-2325F89BA775}"/>
                </a:ext>
              </a:extLst>
            </p:cNvPr>
            <p:cNvSpPr txBox="1"/>
            <p:nvPr/>
          </p:nvSpPr>
          <p:spPr>
            <a:xfrm>
              <a:off x="2550904" y="5435803"/>
              <a:ext cx="784773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Presentado por: Mg Virginia del Carmen Merino Gamboa</a:t>
              </a:r>
            </a:p>
            <a:p>
              <a:r>
                <a:rPr lang="es-ES" sz="2000" b="1" dirty="0"/>
                <a:t>			</a:t>
              </a:r>
              <a:r>
                <a:rPr lang="es-ES" sz="2000" b="1" dirty="0">
                  <a:hlinkClick r:id="rId2"/>
                </a:rPr>
                <a:t>https://uciperu.com/</a:t>
              </a:r>
              <a:endParaRPr lang="es-ES" sz="2000" b="1" dirty="0"/>
            </a:p>
            <a:p>
              <a:pPr algn="ctr"/>
              <a:r>
                <a:rPr lang="es-ES" sz="2000" b="1" dirty="0"/>
                <a:t>   Lima – Perú           998708157</a:t>
              </a:r>
              <a:endParaRPr lang="es-PE" sz="2000" b="1" dirty="0"/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F8C47773-869A-48B3-B2E3-F9323A35B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4770" y="6117850"/>
              <a:ext cx="322759" cy="306859"/>
            </a:xfrm>
            <a:prstGeom prst="rect">
              <a:avLst/>
            </a:prstGeom>
          </p:spPr>
        </p:pic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52D9F99A-41C8-43B9-878C-F5D6C2DC76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137" y="310866"/>
            <a:ext cx="1269490" cy="95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6592C62-BB5F-41DB-993D-F516998AF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693" y="1486944"/>
            <a:ext cx="7551934" cy="372064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4D098E8-E709-4E42-BA37-23EB4C7AC7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75" t="1483"/>
          <a:stretch/>
        </p:blipFill>
        <p:spPr>
          <a:xfrm>
            <a:off x="516194" y="1470693"/>
            <a:ext cx="3564094" cy="375314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479F1C9-D3EF-451A-9A29-E5C6E746E03F}"/>
              </a:ext>
            </a:extLst>
          </p:cNvPr>
          <p:cNvSpPr/>
          <p:nvPr/>
        </p:nvSpPr>
        <p:spPr>
          <a:xfrm>
            <a:off x="2750603" y="405468"/>
            <a:ext cx="6149218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“TICS -TELENFERMERÍA 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EXPERIENCIAS PRE – POST GRADO” </a:t>
            </a:r>
            <a:endParaRPr lang="es-ES_tradnl" sz="2000" b="1" dirty="0">
              <a:solidFill>
                <a:srgbClr val="C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8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mentos multimedia en línea 4" title="App del Campus Virtual de Salud Pￃﾺblica de la OPS/OMS">
            <a:hlinkClick r:id="" action="ppaction://media"/>
            <a:extLst>
              <a:ext uri="{FF2B5EF4-FFF2-40B4-BE49-F238E27FC236}">
                <a16:creationId xmlns:a16="http://schemas.microsoft.com/office/drawing/2014/main" id="{6A041D44-6DD4-4773-BC2D-FF4336734E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05263" y="1068515"/>
            <a:ext cx="9867562" cy="55751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5AB5069-6BC3-4BE7-99CD-F7ED51379BB2}"/>
              </a:ext>
            </a:extLst>
          </p:cNvPr>
          <p:cNvSpPr txBox="1"/>
          <p:nvPr/>
        </p:nvSpPr>
        <p:spPr>
          <a:xfrm>
            <a:off x="1588293" y="432067"/>
            <a:ext cx="901541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App DEL CAMPUS VIRTUAL DE SALUD PÚBLICA a OPS/OMS</a:t>
            </a:r>
          </a:p>
        </p:txBody>
      </p:sp>
    </p:spTree>
    <p:extLst>
      <p:ext uri="{BB962C8B-B14F-4D97-AF65-F5344CB8AC3E}">
        <p14:creationId xmlns:p14="http://schemas.microsoft.com/office/powerpoint/2010/main" val="423066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03831F8-C23F-457F-8F7A-D6881763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8469" y="743734"/>
            <a:ext cx="8909931" cy="221986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En la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última década</a:t>
            </a:r>
            <a:r>
              <a:rPr lang="es-ES" sz="2400" dirty="0">
                <a:latin typeface="Comic Sans MS" panose="030F0702030302020204" pitchFamily="66" charset="0"/>
              </a:rPr>
              <a:t>, las </a:t>
            </a:r>
            <a:r>
              <a:rPr lang="es-ES" sz="2400" b="1" dirty="0">
                <a:latin typeface="Comic Sans MS" panose="030F0702030302020204" pitchFamily="66" charset="0"/>
              </a:rPr>
              <a:t>Tecnologías de la Información y Comunicación </a:t>
            </a:r>
            <a:r>
              <a:rPr lang="es-E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(</a:t>
            </a:r>
            <a:r>
              <a:rPr lang="es-ES" sz="2400" b="1" i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TICs</a:t>
            </a:r>
            <a:r>
              <a:rPr lang="es-E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es-ES" sz="2400" dirty="0">
                <a:latin typeface="Comic Sans MS" panose="030F0702030302020204" pitchFamily="66" charset="0"/>
              </a:rPr>
              <a:t>han pasado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de ser un soporte operativo</a:t>
            </a:r>
            <a:r>
              <a:rPr lang="es-ES" sz="2400" dirty="0">
                <a:latin typeface="Comic Sans MS" panose="030F0702030302020204" pitchFamily="66" charset="0"/>
              </a:rPr>
              <a:t> a convertirse en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infraestructuras críticas </a:t>
            </a:r>
            <a:r>
              <a:rPr lang="es-ES" sz="2400" dirty="0">
                <a:latin typeface="Comic Sans MS" panose="030F0702030302020204" pitchFamily="66" charset="0"/>
              </a:rPr>
              <a:t>de la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salud pública </a:t>
            </a:r>
            <a:r>
              <a:rPr lang="es-ES" sz="2400" dirty="0">
                <a:latin typeface="Comic Sans MS" panose="030F0702030302020204" pitchFamily="66" charset="0"/>
              </a:rPr>
              <a:t>y de su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formación profesional..</a:t>
            </a:r>
            <a:endParaRPr lang="es-PE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3A2E36-EA1B-4D6C-A69E-706FBD658A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96"/>
          <a:stretch/>
        </p:blipFill>
        <p:spPr>
          <a:xfrm>
            <a:off x="387985" y="3714750"/>
            <a:ext cx="3396451" cy="221986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5FC0D74-74A8-4D40-8660-750969289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278" y="3714750"/>
            <a:ext cx="3812737" cy="22198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36858F-4421-4BB6-8A8C-F54A001352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82" b="9850"/>
          <a:stretch/>
        </p:blipFill>
        <p:spPr>
          <a:xfrm>
            <a:off x="4035234" y="3714750"/>
            <a:ext cx="3705246" cy="22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69C06-E2D9-41C9-A0E1-F46AA26C1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312" y="344487"/>
            <a:ext cx="8953500" cy="56760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b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  <a:t>¿Por qué </a:t>
            </a:r>
            <a:r>
              <a:rPr lang="es-ES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TICs</a:t>
            </a:r>
            <a: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  <a:t> en Salud Pública?</a:t>
            </a:r>
            <a:b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es-PE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312810-4F56-44AC-A838-89308B8B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312" y="1550090"/>
            <a:ext cx="4919663" cy="4351338"/>
          </a:xfrm>
          <a:solidFill>
            <a:schemeClr val="bg1"/>
          </a:solidFill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  <a:t>Transformación digital en salud </a:t>
            </a:r>
            <a:r>
              <a:rPr lang="es-ES" dirty="0">
                <a:latin typeface="Comic Sans MS" panose="030F0702030302020204" pitchFamily="66" charset="0"/>
              </a:rPr>
              <a:t>(gestión, vigilancia, educación).</a:t>
            </a:r>
          </a:p>
          <a:p>
            <a: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  <a:t>Competencias digitales </a:t>
            </a:r>
            <a:r>
              <a:rPr lang="es-ES" dirty="0">
                <a:latin typeface="Comic Sans MS" panose="030F0702030302020204" pitchFamily="66" charset="0"/>
              </a:rPr>
              <a:t>esenciales en estudiantes y profesionales.</a:t>
            </a:r>
          </a:p>
          <a:p>
            <a:r>
              <a:rPr lang="es-ES" b="1" dirty="0">
                <a:solidFill>
                  <a:srgbClr val="FF0000"/>
                </a:solidFill>
                <a:latin typeface="Comic Sans MS" panose="030F0702030302020204" pitchFamily="66" charset="0"/>
              </a:rPr>
              <a:t>Principios:</a:t>
            </a:r>
            <a:r>
              <a:rPr lang="es-ES" dirty="0">
                <a:latin typeface="Comic Sans MS" panose="030F0702030302020204" pitchFamily="66" charset="0"/>
              </a:rPr>
              <a:t> equidad, ética digital, datos y evidencia.</a:t>
            </a:r>
          </a:p>
          <a:p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E3F432-612F-4656-90DB-922DCFB93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028" y="1352941"/>
            <a:ext cx="3995736" cy="47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7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97429-D540-4C78-B17C-D42DA973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3975"/>
            <a:ext cx="105156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PE" dirty="0">
                <a:solidFill>
                  <a:srgbClr val="FF0000"/>
                </a:solidFill>
                <a:latin typeface="Comic Sans MS" panose="030F0702030302020204" pitchFamily="66" charset="0"/>
              </a:rPr>
              <a:t>Experiencias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124299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03831F8-C23F-457F-8F7A-D6881763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0049" y="1708752"/>
            <a:ext cx="6898764" cy="392052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La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OMS</a:t>
            </a:r>
            <a:r>
              <a:rPr lang="es-ES" sz="2400" dirty="0">
                <a:latin typeface="Comic Sans MS" panose="030F0702030302020204" pitchFamily="66" charset="0"/>
              </a:rPr>
              <a:t> enmarca este avance en su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Estrategia Global de Salud Digital 2020 –2025</a:t>
            </a:r>
            <a:r>
              <a:rPr lang="es-ES" sz="2400" dirty="0">
                <a:latin typeface="Comic Sans MS" panose="030F0702030302020204" pitchFamily="66" charset="0"/>
              </a:rPr>
              <a:t>, que </a:t>
            </a:r>
            <a:r>
              <a:rPr lang="es-ES" sz="2400" b="1" dirty="0">
                <a:latin typeface="Comic Sans MS" panose="030F0702030302020204" pitchFamily="66" charset="0"/>
              </a:rPr>
              <a:t>impulsa la gobernanza, la interoperabilidad y la capacitación de la fuerza laboral en salud, </a:t>
            </a:r>
            <a:r>
              <a:rPr lang="es-ES" sz="2400" dirty="0">
                <a:latin typeface="Comic Sans MS" panose="030F0702030302020204" pitchFamily="66" charset="0"/>
              </a:rPr>
              <a:t>con foco en </a:t>
            </a:r>
            <a:r>
              <a:rPr lang="es-E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acceso equitativo </a:t>
            </a:r>
            <a:r>
              <a:rPr lang="es-ES" sz="2400" dirty="0">
                <a:latin typeface="Comic Sans MS" panose="030F0702030302020204" pitchFamily="66" charset="0"/>
              </a:rPr>
              <a:t>y </a:t>
            </a:r>
            <a:r>
              <a:rPr lang="es-ES" sz="2400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toma de decisiones basada en datos.</a:t>
            </a:r>
            <a:endParaRPr lang="es-PE" sz="24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C8F2A59-6ADA-408F-995D-0F9E7FD2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820" y="867113"/>
            <a:ext cx="3736976" cy="519078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850798B-0183-44D1-AB47-77B556489107}"/>
              </a:ext>
            </a:extLst>
          </p:cNvPr>
          <p:cNvSpPr/>
          <p:nvPr/>
        </p:nvSpPr>
        <p:spPr>
          <a:xfrm>
            <a:off x="796565" y="248100"/>
            <a:ext cx="718177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Estrategia Global de Salud Digital 2020 –2025</a:t>
            </a:r>
            <a:endParaRPr lang="es-PE" sz="24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8F2EA17-C881-40B7-8FBA-0CB01811E3C3}"/>
              </a:ext>
            </a:extLst>
          </p:cNvPr>
          <p:cNvSpPr/>
          <p:nvPr/>
        </p:nvSpPr>
        <p:spPr>
          <a:xfrm>
            <a:off x="1368065" y="867113"/>
            <a:ext cx="533671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s-PE" sz="2000" dirty="0">
                <a:latin typeface="Comic Sans MS" panose="030F0702030302020204" pitchFamily="66" charset="0"/>
                <a:hlinkClick r:id="rId3"/>
              </a:rPr>
              <a:t>https://iris.who.int/handle/10665/344249</a:t>
            </a:r>
            <a:endParaRPr lang="es-PE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131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03831F8-C23F-457F-8F7A-D6881763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37255" y="185737"/>
            <a:ext cx="7386637" cy="152377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s-ES" sz="2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“Introducing OpenWHO (WHO MOOC)”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Plataforma global de </a:t>
            </a:r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cursos gratuitos de la OMS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s-ES" sz="2000" b="1" dirty="0">
                <a:latin typeface="Comic Sans MS" panose="030F0702030302020204" pitchFamily="66" charset="0"/>
              </a:rPr>
              <a:t>Puente perfecto hacia </a:t>
            </a:r>
            <a:r>
              <a:rPr lang="es-E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competencias en pre/posgrado</a:t>
            </a:r>
            <a:endParaRPr lang="es-PE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Elementos multimedia en línea 3" title="WHO MOOC Introducing OpenWHO">
            <a:hlinkClick r:id="" action="ppaction://media"/>
            <a:extLst>
              <a:ext uri="{FF2B5EF4-FFF2-40B4-BE49-F238E27FC236}">
                <a16:creationId xmlns:a16="http://schemas.microsoft.com/office/drawing/2014/main" id="{E6750E0A-E853-4E4E-9206-2BBE591A33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94972" y="1857375"/>
            <a:ext cx="8521927" cy="48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9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03831F8-C23F-457F-8F7A-D6881763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135" y="380632"/>
            <a:ext cx="4172165" cy="595855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PE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Telemedicina a escala nacional </a:t>
            </a:r>
            <a:r>
              <a:rPr lang="es-PE" sz="2000" b="1" dirty="0">
                <a:latin typeface="Comic Sans MS" panose="030F0702030302020204" pitchFamily="66" charset="0"/>
              </a:rPr>
              <a:t>(India)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El servicio nacional de telemedicina </a:t>
            </a:r>
            <a:r>
              <a:rPr lang="es-ES" sz="2000" b="1" dirty="0" err="1">
                <a:latin typeface="Comic Sans MS" panose="030F0702030302020204" pitchFamily="66" charset="0"/>
              </a:rPr>
              <a:t>eSanjeevani</a:t>
            </a:r>
            <a:r>
              <a:rPr lang="es-ES" sz="2000" dirty="0">
                <a:latin typeface="Comic Sans MS" panose="030F0702030302020204" pitchFamily="66" charset="0"/>
              </a:rPr>
              <a:t> supera </a:t>
            </a:r>
            <a:r>
              <a:rPr lang="es-ES" sz="2000" b="1" dirty="0">
                <a:latin typeface="Comic Sans MS" panose="030F0702030302020204" pitchFamily="66" charset="0"/>
              </a:rPr>
              <a:t>276 millones de consultas</a:t>
            </a:r>
            <a:r>
              <a:rPr lang="es-ES" sz="2000" dirty="0">
                <a:latin typeface="Comic Sans MS" panose="030F0702030302020204" pitchFamily="66" charset="0"/>
              </a:rPr>
              <a:t> acumuladas según análisis recientes, mostrando cómo los portales y centros periféricos pueden </a:t>
            </a:r>
            <a:r>
              <a:rPr lang="es-ES" sz="2000" b="1" dirty="0">
                <a:latin typeface="Comic Sans MS" panose="030F0702030302020204" pitchFamily="66" charset="0"/>
              </a:rPr>
              <a:t>ampliar cobertura</a:t>
            </a:r>
            <a:r>
              <a:rPr lang="es-ES" sz="2000" dirty="0">
                <a:latin typeface="Comic Sans MS" panose="030F0702030302020204" pitchFamily="66" charset="0"/>
              </a:rPr>
              <a:t> y continuidad educativa para internos, residentes y especialistas.</a:t>
            </a:r>
            <a:endParaRPr lang="es-PE" sz="2000" dirty="0">
              <a:latin typeface="Comic Sans MS" panose="030F070203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8FC4510-3717-449F-BCC0-3B78956B1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697" y="380631"/>
            <a:ext cx="3105583" cy="52680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DE552D1-93A0-4ACB-A4DD-86CC1E532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869" y="890290"/>
            <a:ext cx="2915057" cy="424874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84D30CF-6F73-4CD1-9851-B93F69ACC00F}"/>
              </a:ext>
            </a:extLst>
          </p:cNvPr>
          <p:cNvSpPr/>
          <p:nvPr/>
        </p:nvSpPr>
        <p:spPr>
          <a:xfrm>
            <a:off x="5210634" y="5989268"/>
            <a:ext cx="672329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PE" dirty="0">
                <a:hlinkClick r:id="rId4"/>
              </a:rPr>
              <a:t>https://youtube.com/shorts/yJ770k1YNBY?si=6iG5iW9dCAkE_ehf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41109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97429-D540-4C78-B17C-D42DA973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3975"/>
            <a:ext cx="105156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PE" dirty="0">
                <a:solidFill>
                  <a:srgbClr val="FF0000"/>
                </a:solidFill>
                <a:latin typeface="Comic Sans MS" panose="030F0702030302020204" pitchFamily="66" charset="0"/>
              </a:rPr>
              <a:t>Experiencias nacionales</a:t>
            </a:r>
          </a:p>
        </p:txBody>
      </p:sp>
    </p:spTree>
    <p:extLst>
      <p:ext uri="{BB962C8B-B14F-4D97-AF65-F5344CB8AC3E}">
        <p14:creationId xmlns:p14="http://schemas.microsoft.com/office/powerpoint/2010/main" val="3794659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12B90A-EECC-4DF3-B786-25152D65C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3" y="1216797"/>
            <a:ext cx="11534775" cy="547282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3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245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2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45912B-0E92-4682-9C9C-EE36EE7EB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50" y="1371577"/>
            <a:ext cx="9701542" cy="53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2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2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C3E07B8-94FD-4D48-951F-918E486DD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529" y="1509719"/>
            <a:ext cx="9931533" cy="500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20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2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01B7595-3834-4896-A0F5-95B2554D6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31" y="1441638"/>
            <a:ext cx="10091737" cy="501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8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2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A9699AA-618D-4223-8DFF-864C16D51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414463"/>
            <a:ext cx="10226880" cy="527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32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0E6C38DA-29B4-4860-9362-22C10CAF1D2E}"/>
              </a:ext>
            </a:extLst>
          </p:cNvPr>
          <p:cNvSpPr/>
          <p:nvPr/>
        </p:nvSpPr>
        <p:spPr>
          <a:xfrm>
            <a:off x="2725406" y="168376"/>
            <a:ext cx="7394973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PRÁCTICAS DE ENFERMERÍA EN TELESALUD </a:t>
            </a:r>
            <a:endParaRPr lang="es-ES" sz="2400" b="1" i="0" dirty="0">
              <a:solidFill>
                <a:srgbClr val="C000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46F7E8-12D9-4862-B6C9-50926417C922}"/>
              </a:ext>
            </a:extLst>
          </p:cNvPr>
          <p:cNvSpPr/>
          <p:nvPr/>
        </p:nvSpPr>
        <p:spPr>
          <a:xfrm>
            <a:off x="2260467" y="738753"/>
            <a:ext cx="83248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Comic Sans MS" panose="030F0702030302020204" pitchFamily="66" charset="0"/>
                <a:hlinkClick r:id="rId2"/>
              </a:rPr>
              <a:t>https://www.youtube.com/live/EWvj6U6YmkM?si=XNUW5yo_ISLiOESz</a:t>
            </a:r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AAD837-4637-403F-B2FA-62D5C7FDA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3" y="1216797"/>
            <a:ext cx="10706100" cy="538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80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97429-D540-4C78-B17C-D42DA973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3975"/>
            <a:ext cx="105156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PE" dirty="0">
                <a:solidFill>
                  <a:srgbClr val="FF0000"/>
                </a:solidFill>
                <a:latin typeface="Comic Sans MS" panose="030F0702030302020204" pitchFamily="66" charset="0"/>
              </a:rPr>
              <a:t>Experiencias nacionales POSGRADO </a:t>
            </a:r>
          </a:p>
        </p:txBody>
      </p:sp>
    </p:spTree>
    <p:extLst>
      <p:ext uri="{BB962C8B-B14F-4D97-AF65-F5344CB8AC3E}">
        <p14:creationId xmlns:p14="http://schemas.microsoft.com/office/powerpoint/2010/main" val="194862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E7713D-706E-408F-BEA7-2E1283707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927" y="1250968"/>
            <a:ext cx="8268854" cy="5191850"/>
          </a:xfrm>
          <a:prstGeom prst="rect">
            <a:avLst/>
          </a:prstGeom>
        </p:spPr>
      </p:pic>
      <p:sp>
        <p:nvSpPr>
          <p:cNvPr id="5" name="2 Rectángulo">
            <a:extLst>
              <a:ext uri="{FF2B5EF4-FFF2-40B4-BE49-F238E27FC236}">
                <a16:creationId xmlns:a16="http://schemas.microsoft.com/office/drawing/2014/main" id="{29C7EAE4-8B79-484F-8736-B130A9860360}"/>
              </a:ext>
            </a:extLst>
          </p:cNvPr>
          <p:cNvSpPr/>
          <p:nvPr/>
        </p:nvSpPr>
        <p:spPr>
          <a:xfrm>
            <a:off x="2414067" y="243732"/>
            <a:ext cx="7776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EDUCACIÓN Y COMUNICACIÓN EN SALUD</a:t>
            </a:r>
            <a:endParaRPr lang="es-PE" sz="2400" b="1" dirty="0">
              <a:solidFill>
                <a:srgbClr val="C00000"/>
              </a:solidFill>
            </a:endParaRPr>
          </a:p>
          <a:p>
            <a:pPr algn="ctr"/>
            <a:r>
              <a:rPr lang="es-PE" sz="2400" b="1" dirty="0">
                <a:solidFill>
                  <a:srgbClr val="C00000"/>
                </a:solidFill>
              </a:rPr>
              <a:t>EN EL POSGRADO – BLOGS </a:t>
            </a:r>
          </a:p>
        </p:txBody>
      </p:sp>
    </p:spTree>
    <p:extLst>
      <p:ext uri="{BB962C8B-B14F-4D97-AF65-F5344CB8AC3E}">
        <p14:creationId xmlns:p14="http://schemas.microsoft.com/office/powerpoint/2010/main" val="3847220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1099" y="2235200"/>
            <a:ext cx="9144000" cy="2387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PE" b="1" dirty="0">
                <a:solidFill>
                  <a:srgbClr val="FF0000"/>
                </a:solidFill>
              </a:rPr>
              <a:t>Chat virtual 1</a:t>
            </a:r>
            <a:br>
              <a:rPr lang="es-PE" b="1" dirty="0">
                <a:solidFill>
                  <a:srgbClr val="FF0000"/>
                </a:solidFill>
              </a:rPr>
            </a:br>
            <a:endParaRPr lang="es-P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74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1F009C2-265B-4D73-B9AF-5881DE9F5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1270306"/>
            <a:ext cx="6381885" cy="43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26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3814" b="5347"/>
          <a:stretch/>
        </p:blipFill>
        <p:spPr>
          <a:xfrm>
            <a:off x="948519" y="1071563"/>
            <a:ext cx="10294961" cy="52578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12387" y="219115"/>
            <a:ext cx="6583854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PROMOCIÓN Y PREVENCIÓN EN SALUD </a:t>
            </a:r>
            <a:r>
              <a:rPr kumimoji="0" 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MGS M1</a:t>
            </a:r>
          </a:p>
        </p:txBody>
      </p:sp>
    </p:spTree>
    <p:extLst>
      <p:ext uri="{BB962C8B-B14F-4D97-AF65-F5344CB8AC3E}">
        <p14:creationId xmlns:p14="http://schemas.microsoft.com/office/powerpoint/2010/main" val="617358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133" t="8201" r="1338" b="5683"/>
          <a:stretch/>
        </p:blipFill>
        <p:spPr>
          <a:xfrm>
            <a:off x="687095" y="1157288"/>
            <a:ext cx="9842793" cy="488632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212591" y="414277"/>
            <a:ext cx="125707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</a:rPr>
              <a:t>MGS M2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FE06AF-DE88-42CF-9F48-41B87E8CF9F9}"/>
              </a:ext>
            </a:extLst>
          </p:cNvPr>
          <p:cNvSpPr txBox="1"/>
          <p:nvPr/>
        </p:nvSpPr>
        <p:spPr>
          <a:xfrm>
            <a:off x="5304557" y="4514850"/>
            <a:ext cx="967656" cy="5143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32284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Rectángulo">
            <a:extLst>
              <a:ext uri="{FF2B5EF4-FFF2-40B4-BE49-F238E27FC236}">
                <a16:creationId xmlns:a16="http://schemas.microsoft.com/office/drawing/2014/main" id="{29C7EAE4-8B79-484F-8736-B130A9860360}"/>
              </a:ext>
            </a:extLst>
          </p:cNvPr>
          <p:cNvSpPr/>
          <p:nvPr/>
        </p:nvSpPr>
        <p:spPr>
          <a:xfrm>
            <a:off x="2414067" y="243732"/>
            <a:ext cx="7776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EDUCACIÓN Y COMUNICACIÓN EN SALUD</a:t>
            </a:r>
            <a:endParaRPr lang="es-PE" sz="2400" b="1" dirty="0">
              <a:solidFill>
                <a:srgbClr val="C00000"/>
              </a:solidFill>
            </a:endParaRPr>
          </a:p>
          <a:p>
            <a:pPr algn="ctr"/>
            <a:r>
              <a:rPr lang="es-PE" sz="2400" b="1" dirty="0">
                <a:solidFill>
                  <a:srgbClr val="C00000"/>
                </a:solidFill>
              </a:rPr>
              <a:t>EN EL POSGRADO – BLOGS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C53A015-F84D-4C0D-877F-62212DB57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329" y="1176012"/>
            <a:ext cx="9160183" cy="555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78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Rectángulo">
            <a:extLst>
              <a:ext uri="{FF2B5EF4-FFF2-40B4-BE49-F238E27FC236}">
                <a16:creationId xmlns:a16="http://schemas.microsoft.com/office/drawing/2014/main" id="{29C7EAE4-8B79-484F-8736-B130A9860360}"/>
              </a:ext>
            </a:extLst>
          </p:cNvPr>
          <p:cNvSpPr/>
          <p:nvPr/>
        </p:nvSpPr>
        <p:spPr>
          <a:xfrm>
            <a:off x="2414067" y="243732"/>
            <a:ext cx="777686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EDUCACIÓN Y COMUNICACIÓN EN SALUD</a:t>
            </a:r>
            <a:endParaRPr lang="es-PE" sz="2400" b="1" dirty="0">
              <a:solidFill>
                <a:srgbClr val="C00000"/>
              </a:solidFill>
            </a:endParaRPr>
          </a:p>
          <a:p>
            <a:pPr algn="ctr"/>
            <a:r>
              <a:rPr lang="es-PE" sz="2400" b="1" dirty="0">
                <a:solidFill>
                  <a:srgbClr val="C00000"/>
                </a:solidFill>
              </a:rPr>
              <a:t>EN EL POSGRADO – BLOGS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5AD2CFF-A1AB-4DEB-A535-5EDFAE6D6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3" y="1617401"/>
            <a:ext cx="5411283" cy="378327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6FBC61-CF6B-4D85-BF90-465DA9A81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52" y="1306818"/>
            <a:ext cx="5801535" cy="5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56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97429-D540-4C78-B17C-D42DA973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2766218"/>
            <a:ext cx="105156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PE" dirty="0">
                <a:solidFill>
                  <a:srgbClr val="FF0000"/>
                </a:solidFill>
                <a:latin typeface="Comic Sans MS" panose="030F0702030302020204" pitchFamily="66" charset="0"/>
              </a:rPr>
              <a:t>Experiencias nacionales PREGRADO </a:t>
            </a:r>
          </a:p>
        </p:txBody>
      </p:sp>
    </p:spTree>
    <p:extLst>
      <p:ext uri="{BB962C8B-B14F-4D97-AF65-F5344CB8AC3E}">
        <p14:creationId xmlns:p14="http://schemas.microsoft.com/office/powerpoint/2010/main" val="4087765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0BD93E1-8C6B-4796-8BED-CDEBACDB01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3" r="620" b="23009"/>
          <a:stretch/>
        </p:blipFill>
        <p:spPr>
          <a:xfrm>
            <a:off x="185739" y="2283893"/>
            <a:ext cx="7077295" cy="33503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3306AD-9454-41A6-9722-D13848C15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844" y="2283893"/>
            <a:ext cx="4471417" cy="417405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6134775-95CF-4BAE-BD95-88D29F53C07E}"/>
              </a:ext>
            </a:extLst>
          </p:cNvPr>
          <p:cNvSpPr txBox="1"/>
          <p:nvPr/>
        </p:nvSpPr>
        <p:spPr>
          <a:xfrm>
            <a:off x="428625" y="285750"/>
            <a:ext cx="1137285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CAMPUS LIMA - INTRODUCCIÓN A LA SALUD PÚBLICA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7B16BE-C593-4439-8C36-2380EE984CAA}"/>
              </a:ext>
            </a:extLst>
          </p:cNvPr>
          <p:cNvSpPr txBox="1"/>
          <p:nvPr/>
        </p:nvSpPr>
        <p:spPr>
          <a:xfrm>
            <a:off x="2175061" y="1199634"/>
            <a:ext cx="78799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 -TELEEDUCACIÓN  </a:t>
            </a: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258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270FE6-1577-4CA0-A87D-96CECB450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83" y="920226"/>
            <a:ext cx="10418765" cy="593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16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5BEDC57-7C78-4599-92A9-B8853B01D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1" y="1125306"/>
            <a:ext cx="10165976" cy="53945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E791F95-F169-47D6-822D-BB9302AA0FCB}"/>
              </a:ext>
            </a:extLst>
          </p:cNvPr>
          <p:cNvSpPr txBox="1"/>
          <p:nvPr/>
        </p:nvSpPr>
        <p:spPr>
          <a:xfrm>
            <a:off x="2326341" y="282388"/>
            <a:ext cx="78799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 -TELEEDUCACIÓN  </a:t>
            </a: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040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471EEF-22C6-4403-9C71-605ABE3AD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5" t="1483"/>
          <a:stretch/>
        </p:blipFill>
        <p:spPr>
          <a:xfrm>
            <a:off x="442913" y="985837"/>
            <a:ext cx="5355119" cy="56391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1560D1-BE96-4B4D-89C2-FB508D709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835" y="838854"/>
            <a:ext cx="3893411" cy="575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821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CD20D30-D4F8-41A5-89AD-D0A958396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33" y="978694"/>
            <a:ext cx="11392333" cy="490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39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F6C8118-6092-4A0B-BBF0-2A96EC08E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09" y="528638"/>
            <a:ext cx="10847051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67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A90F77-D96F-46C5-89F6-C9807A65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13" y="1285611"/>
            <a:ext cx="5351594" cy="514376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C9DDC89-FC42-42D3-B4EF-52F35900C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211" y="209144"/>
            <a:ext cx="4353376" cy="643971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39F886A-CFAD-4CEB-A4D5-C54B8A147328}"/>
              </a:ext>
            </a:extLst>
          </p:cNvPr>
          <p:cNvSpPr txBox="1"/>
          <p:nvPr/>
        </p:nvSpPr>
        <p:spPr>
          <a:xfrm>
            <a:off x="290238" y="414337"/>
            <a:ext cx="67842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  <a:latin typeface="Comic Sans MS" panose="030F0702030302020204" pitchFamily="66" charset="0"/>
              </a:rPr>
              <a:t>CARTILLAS EDUCATIVAS ENVIADAS POR WHATSSAPP</a:t>
            </a:r>
            <a:endParaRPr lang="es-PE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23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791F95-F169-47D6-822D-BB9302AA0FCB}"/>
              </a:ext>
            </a:extLst>
          </p:cNvPr>
          <p:cNvSpPr txBox="1"/>
          <p:nvPr/>
        </p:nvSpPr>
        <p:spPr>
          <a:xfrm>
            <a:off x="1683404" y="282388"/>
            <a:ext cx="78799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 -TELEEDUCACIÓN  </a:t>
            </a:r>
            <a:endParaRPr kumimoji="0" lang="es-PE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C70F74-A40D-4CBA-A9F8-D06E7FA1C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3" y="965144"/>
            <a:ext cx="5832157" cy="57533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47C4B91-38B4-4142-B799-8917C695D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509" y="983450"/>
            <a:ext cx="3619654" cy="57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77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3190FBC-B75C-41AC-A663-BF2C147AF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12" y="582439"/>
            <a:ext cx="10927976" cy="56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62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687932-7314-4059-A033-9445DFC72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92" y="1071199"/>
            <a:ext cx="8697539" cy="520137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2147792-59E2-4352-A518-5868ADEFA3CB}"/>
              </a:ext>
            </a:extLst>
          </p:cNvPr>
          <p:cNvSpPr/>
          <p:nvPr/>
        </p:nvSpPr>
        <p:spPr>
          <a:xfrm>
            <a:off x="1447192" y="240339"/>
            <a:ext cx="81498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PE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6953B80-5D80-4ECD-BF97-96032F28E396}"/>
              </a:ext>
            </a:extLst>
          </p:cNvPr>
          <p:cNvSpPr/>
          <p:nvPr/>
        </p:nvSpPr>
        <p:spPr>
          <a:xfrm>
            <a:off x="1447192" y="240339"/>
            <a:ext cx="902554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s-ES" b="1" dirty="0">
                <a:solidFill>
                  <a:srgbClr val="C00000"/>
                </a:solidFill>
                <a:latin typeface="Comic Sans MS" panose="030F0702030302020204" pitchFamily="66" charset="0"/>
              </a:rPr>
              <a:t>EC PROMOCIÓN DE LA SALUD  PROMOCIÓN DE LA SALUD</a:t>
            </a:r>
          </a:p>
          <a:p>
            <a:pPr fontAlgn="base"/>
            <a:r>
              <a:rPr lang="es-ES" dirty="0">
                <a:latin typeface="Comic Sans MS" panose="030F0702030302020204" pitchFamily="66" charset="0"/>
              </a:rPr>
              <a:t>   </a:t>
            </a:r>
            <a:r>
              <a:rPr lang="es-ES" dirty="0">
                <a:latin typeface="Comic Sans MS" panose="030F0702030302020204" pitchFamily="66" charset="0"/>
                <a:hlinkClick r:id="rId3"/>
              </a:rPr>
              <a:t>https://padlet.com/uciperu/ec-promoci-n-de-la-salud-7w5wkewu3ezw56yy</a:t>
            </a:r>
            <a:endParaRPr lang="es-E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426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067E835-F21B-4632-85EC-B5B44EFDC5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25"/>
          <a:stretch/>
        </p:blipFill>
        <p:spPr>
          <a:xfrm>
            <a:off x="813700" y="986682"/>
            <a:ext cx="10833028" cy="573099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E58723F-4E36-4DA6-958E-490599B473B9}"/>
              </a:ext>
            </a:extLst>
          </p:cNvPr>
          <p:cNvSpPr/>
          <p:nvPr/>
        </p:nvSpPr>
        <p:spPr>
          <a:xfrm>
            <a:off x="1447192" y="240339"/>
            <a:ext cx="902554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s-ES" b="1" dirty="0">
                <a:solidFill>
                  <a:srgbClr val="C00000"/>
                </a:solidFill>
                <a:latin typeface="Comic Sans MS" panose="030F0702030302020204" pitchFamily="66" charset="0"/>
              </a:rPr>
              <a:t>EC PROMOCIÓN DE LA SALUD  PROMOCIÓN DE LA SALUD</a:t>
            </a:r>
          </a:p>
          <a:p>
            <a:pPr fontAlgn="base"/>
            <a:r>
              <a:rPr lang="es-ES" dirty="0">
                <a:latin typeface="Comic Sans MS" panose="030F0702030302020204" pitchFamily="66" charset="0"/>
              </a:rPr>
              <a:t>   </a:t>
            </a:r>
            <a:r>
              <a:rPr lang="es-ES" dirty="0">
                <a:latin typeface="Comic Sans MS" panose="030F0702030302020204" pitchFamily="66" charset="0"/>
                <a:hlinkClick r:id="rId3"/>
              </a:rPr>
              <a:t>https://padlet.com/uciperu/ec-promoci-n-de-la-salud-7w5wkewu3ezw56yy</a:t>
            </a:r>
            <a:endParaRPr lang="es-E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630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0827538-2FD1-473E-AE4A-E8A2CFD9B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19" y="1288925"/>
            <a:ext cx="7272401" cy="474403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FFABC5-665E-435D-90A6-D98C84DE5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6761" y="444309"/>
            <a:ext cx="2076588" cy="579839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E87A0A-AC8B-46C4-98A9-3604119B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994" y="766932"/>
            <a:ext cx="1833693" cy="5153149"/>
          </a:xfrm>
          <a:prstGeom prst="rect">
            <a:avLst/>
          </a:prstGeom>
        </p:spPr>
      </p:pic>
      <p:sp>
        <p:nvSpPr>
          <p:cNvPr id="5" name="2 Rectángulo">
            <a:extLst>
              <a:ext uri="{FF2B5EF4-FFF2-40B4-BE49-F238E27FC236}">
                <a16:creationId xmlns:a16="http://schemas.microsoft.com/office/drawing/2014/main" id="{A90A6741-AC1E-4F3A-9F16-5C64378EE5E4}"/>
              </a:ext>
            </a:extLst>
          </p:cNvPr>
          <p:cNvSpPr/>
          <p:nvPr/>
        </p:nvSpPr>
        <p:spPr>
          <a:xfrm>
            <a:off x="866731" y="444309"/>
            <a:ext cx="627197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PE" sz="2400" b="1" dirty="0">
                <a:solidFill>
                  <a:srgbClr val="C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EDUCACIÓN Y COMUNICACIÓN EN SALUD</a:t>
            </a:r>
            <a:endParaRPr lang="es-P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626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97429-D540-4C78-B17C-D42DA973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2766218"/>
            <a:ext cx="105156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PE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TENDENCIAS EMERGENTES</a:t>
            </a:r>
            <a:br>
              <a:rPr lang="es-PE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s-PE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TELEEDUCACIÓN – TELEENFERMERÍA  </a:t>
            </a:r>
          </a:p>
        </p:txBody>
      </p:sp>
    </p:spTree>
    <p:extLst>
      <p:ext uri="{BB962C8B-B14F-4D97-AF65-F5344CB8AC3E}">
        <p14:creationId xmlns:p14="http://schemas.microsoft.com/office/powerpoint/2010/main" val="14721449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430EF1-3A94-4796-A3B7-2BD5F422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623" y="408746"/>
            <a:ext cx="4797478" cy="604050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s-PE" b="1" dirty="0">
                <a:solidFill>
                  <a:srgbClr val="FF0000"/>
                </a:solidFill>
                <a:latin typeface="Comic Sans MS" panose="030F0702030302020204" pitchFamily="66" charset="0"/>
              </a:rPr>
              <a:t>Cuidado personalizado</a:t>
            </a:r>
            <a:endParaRPr lang="es-PE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s-PE" dirty="0">
                <a:latin typeface="Comic Sans MS" panose="030F0702030302020204" pitchFamily="66" charset="0"/>
              </a:rPr>
              <a:t>La Enfermera al reconocer los patrones de comportamiento de los pacientes, </a:t>
            </a:r>
            <a:r>
              <a:rPr lang="es-PE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ayudar a brindarles una atención personalizada mediante la monitorización</a:t>
            </a:r>
            <a:r>
              <a:rPr lang="es-PE" dirty="0">
                <a:latin typeface="Comic Sans MS" panose="030F0702030302020204" pitchFamily="66" charset="0"/>
              </a:rPr>
              <a:t> </a:t>
            </a:r>
            <a:r>
              <a:rPr lang="es-PE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a distancia </a:t>
            </a:r>
            <a:r>
              <a:rPr lang="es-PE" dirty="0">
                <a:latin typeface="Comic Sans MS" panose="030F0702030302020204" pitchFamily="66" charset="0"/>
              </a:rPr>
              <a:t>de pacientes.</a:t>
            </a:r>
          </a:p>
          <a:p>
            <a:endParaRPr lang="es-PE" dirty="0">
              <a:latin typeface="Comic Sans MS" panose="030F0702030302020204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CB82E79-F26A-4DD8-88FC-2BCFF5738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74" r="3133"/>
          <a:stretch/>
        </p:blipFill>
        <p:spPr>
          <a:xfrm>
            <a:off x="5687708" y="1700213"/>
            <a:ext cx="6305341" cy="35212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53BB8ED-C535-47C5-8B7A-D84512140CCB}"/>
              </a:ext>
            </a:extLst>
          </p:cNvPr>
          <p:cNvSpPr txBox="1"/>
          <p:nvPr/>
        </p:nvSpPr>
        <p:spPr>
          <a:xfrm>
            <a:off x="6819901" y="442083"/>
            <a:ext cx="42291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0" lang="es-P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721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77945B-CCC2-4395-B660-FE849002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9557" y="653829"/>
            <a:ext cx="5016231" cy="550408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>
              <a:lnSpc>
                <a:spcPct val="160000"/>
              </a:lnSpc>
              <a:buNone/>
            </a:pPr>
            <a:r>
              <a:rPr lang="es-PE" b="1" dirty="0">
                <a:latin typeface="Comic Sans MS" panose="030F0702030302020204" pitchFamily="66" charset="0"/>
              </a:rPr>
              <a:t> Usando </a:t>
            </a:r>
            <a:r>
              <a:rPr lang="es-PE" b="1" dirty="0">
                <a:solidFill>
                  <a:srgbClr val="FF0000"/>
                </a:solidFill>
                <a:latin typeface="Comic Sans MS" panose="030F0702030302020204" pitchFamily="66" charset="0"/>
              </a:rPr>
              <a:t>“</a:t>
            </a:r>
            <a:r>
              <a:rPr lang="es-PE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salud digital</a:t>
            </a:r>
            <a:r>
              <a:rPr lang="es-PE" b="1" dirty="0">
                <a:solidFill>
                  <a:srgbClr val="FF0000"/>
                </a:solidFill>
                <a:latin typeface="Comic Sans MS" panose="030F0702030302020204" pitchFamily="66" charset="0"/>
              </a:rPr>
              <a:t>”, </a:t>
            </a:r>
            <a:r>
              <a:rPr lang="es-PE" b="1" dirty="0">
                <a:latin typeface="Comic Sans MS" panose="030F0702030302020204" pitchFamily="66" charset="0"/>
              </a:rPr>
              <a:t>un sistema que permite a los profesionales de enfermería brindar atención a sus pacientes a través de </a:t>
            </a:r>
            <a:r>
              <a:rPr lang="es-PE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videoconferencias</a:t>
            </a:r>
            <a:r>
              <a:rPr lang="es-PE" b="1" dirty="0">
                <a:latin typeface="Comic Sans MS" panose="030F0702030302020204" pitchFamily="66" charset="0"/>
              </a:rPr>
              <a:t> o aplicaciones dedicadas a la salud.</a:t>
            </a:r>
          </a:p>
          <a:p>
            <a:endParaRPr lang="es-PE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707148-A5E4-412D-91DA-FDDECE25FD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"/>
          <a:stretch/>
        </p:blipFill>
        <p:spPr>
          <a:xfrm>
            <a:off x="466304" y="653829"/>
            <a:ext cx="6189179" cy="32319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AFD4CA4-A89E-4D5D-BBAE-8F101D802CD2}"/>
              </a:ext>
            </a:extLst>
          </p:cNvPr>
          <p:cNvSpPr txBox="1"/>
          <p:nvPr/>
        </p:nvSpPr>
        <p:spPr>
          <a:xfrm>
            <a:off x="1269095" y="4605598"/>
            <a:ext cx="42291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0" lang="es-P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47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77945B-CCC2-4395-B660-FE8490025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53" y="952695"/>
            <a:ext cx="5032011" cy="323195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</a:pPr>
            <a:r>
              <a:rPr lang="es-PE" b="1" dirty="0">
                <a:solidFill>
                  <a:srgbClr val="FF0000"/>
                </a:solidFill>
                <a:latin typeface="Comic Sans MS" panose="030F0702030302020204" pitchFamily="66" charset="0"/>
              </a:rPr>
              <a:t>Diagnóstico temprano</a:t>
            </a:r>
            <a:endParaRPr lang="es-PE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es-PE" dirty="0">
                <a:latin typeface="Comic Sans MS" panose="030F0702030302020204" pitchFamily="66" charset="0"/>
              </a:rPr>
              <a:t>permite identificar patrones y síntomas tempranos en los pacientes de forma más rápida y precisa. </a:t>
            </a:r>
          </a:p>
          <a:p>
            <a:pPr marL="0" indent="0">
              <a:lnSpc>
                <a:spcPct val="150000"/>
              </a:lnSpc>
              <a:buNone/>
            </a:pPr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707148-A5E4-412D-91DA-FDDECE25FD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"/>
          <a:stretch/>
        </p:blipFill>
        <p:spPr>
          <a:xfrm>
            <a:off x="5839860" y="2218544"/>
            <a:ext cx="6189179" cy="32319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AFD4CA4-A89E-4D5D-BBAE-8F101D802CD2}"/>
              </a:ext>
            </a:extLst>
          </p:cNvPr>
          <p:cNvSpPr txBox="1"/>
          <p:nvPr/>
        </p:nvSpPr>
        <p:spPr>
          <a:xfrm>
            <a:off x="1304465" y="4892186"/>
            <a:ext cx="42291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Teleenfermería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0" lang="es-P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05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5AB5069-6BC3-4BE7-99CD-F7ED51379BB2}"/>
              </a:ext>
            </a:extLst>
          </p:cNvPr>
          <p:cNvSpPr txBox="1"/>
          <p:nvPr/>
        </p:nvSpPr>
        <p:spPr>
          <a:xfrm>
            <a:off x="414338" y="832117"/>
            <a:ext cx="44624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es-E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DABC72-4E6B-46B0-B45E-6FEBACDB5863}"/>
              </a:ext>
            </a:extLst>
          </p:cNvPr>
          <p:cNvSpPr txBox="1"/>
          <p:nvPr/>
        </p:nvSpPr>
        <p:spPr>
          <a:xfrm>
            <a:off x="414338" y="2180540"/>
            <a:ext cx="5372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PROYECTO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TELEENFERMERÍA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SIN DISTANCIAS EN SALUD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Comic Sans MS" panose="030F0702030302020204" pitchFamily="66" charset="0"/>
                <a:hlinkClick r:id="rId2"/>
              </a:rPr>
              <a:t>https://telenfermeria.com/</a:t>
            </a:r>
            <a:r>
              <a:rPr lang="es-E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s-ES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endParaRPr lang="es-PE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1FA56EB-908C-4527-9B54-FBEEAD24F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662" y="299766"/>
            <a:ext cx="5543550" cy="625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22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354ED-1FA5-4FE0-B3C7-7185F21D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735977"/>
            <a:ext cx="8815387" cy="8394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PE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DESAFÍOS DE LAS TICS EN ENFERMERÍA </a:t>
            </a:r>
            <a:endParaRPr lang="es-PE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ADE78AC-635C-4131-8BB6-8CB997DBDA58}"/>
              </a:ext>
            </a:extLst>
          </p:cNvPr>
          <p:cNvGrpSpPr/>
          <p:nvPr/>
        </p:nvGrpSpPr>
        <p:grpSpPr>
          <a:xfrm>
            <a:off x="1315418" y="2214562"/>
            <a:ext cx="9561164" cy="3671887"/>
            <a:chOff x="3014663" y="2557464"/>
            <a:chExt cx="7112348" cy="245889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474B44C-AEDA-4A2C-8B35-691582B3A0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2516"/>
            <a:stretch/>
          </p:blipFill>
          <p:spPr>
            <a:xfrm>
              <a:off x="5960678" y="2557464"/>
              <a:ext cx="4166333" cy="2458890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5DF0FBC-60C9-4560-A007-E3069AAC0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4663" y="2569558"/>
              <a:ext cx="2946015" cy="2446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25462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354ED-1FA5-4FE0-B3C7-7185F21D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4490"/>
            <a:ext cx="8815387" cy="8394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PE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DESAFÍOS DE LAS TICS EN ENFERMERÍA </a:t>
            </a:r>
            <a:endParaRPr lang="es-PE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E13390-5E68-47B2-9A16-41F5D0988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528764"/>
            <a:ext cx="5829300" cy="4516434"/>
          </a:xfrm>
          <a:solidFill>
            <a:schemeClr val="bg1"/>
          </a:solidFill>
        </p:spPr>
        <p:txBody>
          <a:bodyPr>
            <a:noAutofit/>
          </a:bodyPr>
          <a:lstStyle/>
          <a:p>
            <a:endParaRPr lang="es-ES" sz="2200" b="1" dirty="0">
              <a:latin typeface="Comic Sans MS" panose="030F0702030302020204" pitchFamily="66" charset="0"/>
            </a:endParaRPr>
          </a:p>
          <a:p>
            <a:r>
              <a:rPr lang="es-ES" sz="2200" b="1" dirty="0">
                <a:latin typeface="Comic Sans MS" panose="030F0702030302020204" pitchFamily="66" charset="0"/>
              </a:rPr>
              <a:t>Brecha de acceso:</a:t>
            </a:r>
            <a:r>
              <a:rPr lang="es-ES" sz="2200" dirty="0">
                <a:latin typeface="Comic Sans MS" panose="030F0702030302020204" pitchFamily="66" charset="0"/>
              </a:rPr>
              <a:t> conectividad, dispositivos y horarios.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Alfabetización digital:</a:t>
            </a:r>
            <a:r>
              <a:rPr lang="es-ES" sz="2200" dirty="0">
                <a:latin typeface="Comic Sans MS" panose="030F0702030302020204" pitchFamily="66" charset="0"/>
              </a:rPr>
              <a:t> habilidades heterogéneas y ética de uso.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Integración en la práctica/currículo:</a:t>
            </a:r>
            <a:r>
              <a:rPr lang="es-ES" sz="2200" dirty="0">
                <a:latin typeface="Comic Sans MS" panose="030F0702030302020204" pitchFamily="66" charset="0"/>
              </a:rPr>
              <a:t> pertinencia clínica sin sobrecarga.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Privacidad y seguridad:</a:t>
            </a:r>
            <a:r>
              <a:rPr lang="es-ES" sz="2200" dirty="0">
                <a:latin typeface="Comic Sans MS" panose="030F0702030302020204" pitchFamily="66" charset="0"/>
              </a:rPr>
              <a:t> manejo de datos sensibles y consentimiento.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Evaluación e impacto:</a:t>
            </a:r>
            <a:r>
              <a:rPr lang="es-ES" sz="2200" dirty="0">
                <a:latin typeface="Comic Sans MS" panose="030F0702030302020204" pitchFamily="66" charset="0"/>
              </a:rPr>
              <a:t> medir aprendizaje y resultados, no solo “uso”.</a:t>
            </a:r>
          </a:p>
          <a:p>
            <a:endParaRPr lang="es-ES" sz="2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s-PE" sz="2200" dirty="0">
              <a:latin typeface="Comic Sans MS" panose="030F0702030302020204" pitchFamily="66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CF2A09-EF00-4CA9-88B7-17A7136D4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16" y="1685411"/>
            <a:ext cx="4991100" cy="41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805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354ED-1FA5-4FE0-B3C7-7185F21D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4" y="264490"/>
            <a:ext cx="8815387" cy="8394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PE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DESAFÍOS DE LAS TICS EN ENFERMERÍA </a:t>
            </a:r>
            <a:endParaRPr lang="es-PE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E13390-5E68-47B2-9A16-41F5D0988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167" y="1685411"/>
            <a:ext cx="5953126" cy="390048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s-ES" sz="2200" b="1" dirty="0">
                <a:latin typeface="Comic Sans MS" panose="030F0702030302020204" pitchFamily="66" charset="0"/>
              </a:rPr>
              <a:t>Inclusión y accesibilidad:</a:t>
            </a:r>
            <a:r>
              <a:rPr lang="es-ES" sz="2200" dirty="0">
                <a:latin typeface="Comic Sans MS" panose="030F0702030302020204" pitchFamily="66" charset="0"/>
              </a:rPr>
              <a:t> diseño universal, apoyos y adaptaciones.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Bienestar y tecnoestrés:</a:t>
            </a:r>
            <a:r>
              <a:rPr lang="es-ES" sz="2200" dirty="0">
                <a:latin typeface="Comic Sans MS" panose="030F0702030302020204" pitchFamily="66" charset="0"/>
              </a:rPr>
              <a:t> fatiga de pantalla, límites y pausas activas.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Liderazgo y cambio cultural:</a:t>
            </a:r>
            <a:r>
              <a:rPr lang="es-ES" sz="2200" dirty="0">
                <a:latin typeface="Comic Sans MS" panose="030F0702030302020204" pitchFamily="66" charset="0"/>
              </a:rPr>
              <a:t> resistencias, formación y acompañamiento.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Sostenibilidad y costos:</a:t>
            </a:r>
            <a:r>
              <a:rPr lang="es-ES" sz="2200" dirty="0">
                <a:latin typeface="Comic Sans MS" panose="030F0702030302020204" pitchFamily="66" charset="0"/>
              </a:rPr>
              <a:t> licencias, soporte técnico y mantenimiento.</a:t>
            </a:r>
          </a:p>
          <a:p>
            <a:r>
              <a:rPr lang="es-ES" sz="2200" b="1" dirty="0">
                <a:latin typeface="Comic Sans MS" panose="030F0702030302020204" pitchFamily="66" charset="0"/>
              </a:rPr>
              <a:t>IA responsable:</a:t>
            </a:r>
            <a:r>
              <a:rPr lang="es-ES" sz="2200" dirty="0">
                <a:latin typeface="Comic Sans MS" panose="030F0702030302020204" pitchFamily="66" charset="0"/>
              </a:rPr>
              <a:t> sesgos, verificación humana y propiedad intelectual.</a:t>
            </a:r>
          </a:p>
          <a:p>
            <a:pPr marL="0" indent="0">
              <a:buNone/>
            </a:pPr>
            <a:endParaRPr lang="es-PE" sz="2200" dirty="0">
              <a:latin typeface="Comic Sans MS" panose="030F0702030302020204" pitchFamily="66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CF2A09-EF00-4CA9-88B7-17A7136D4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16" y="1685411"/>
            <a:ext cx="4991100" cy="414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41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E4611F-A8BB-4B58-BDB1-95EC42A6C6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t="4376" r="2818" b="3958"/>
          <a:stretch/>
        </p:blipFill>
        <p:spPr>
          <a:xfrm>
            <a:off x="1343025" y="314057"/>
            <a:ext cx="3750779" cy="531098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0938997-90B2-428C-AEC3-8408ADA75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363" y="430297"/>
            <a:ext cx="5870061" cy="519474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6D993A8-3C21-49BB-96FB-BC425EFF076E}"/>
              </a:ext>
            </a:extLst>
          </p:cNvPr>
          <p:cNvSpPr/>
          <p:nvPr/>
        </p:nvSpPr>
        <p:spPr>
          <a:xfrm>
            <a:off x="1709738" y="6106300"/>
            <a:ext cx="727233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4"/>
              </a:rPr>
              <a:t>https://www.icn.ch/sites/default/files/2025-06/ICN_Definition-Nursing_Report_SP_Web.pdf</a:t>
            </a:r>
            <a:endParaRPr kumimoji="0" lang="es-P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026116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8DA461A7-C5D4-4CD2-A2EC-6E446BBD7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95106" y="1958082"/>
            <a:ext cx="5181600" cy="3652487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ES" sz="4400" dirty="0">
                <a:solidFill>
                  <a:schemeClr val="bg1"/>
                </a:solidFill>
              </a:rPr>
              <a:t>“Si quieres cambios grandes y primarios trabaja en tus paradigmas ”</a:t>
            </a:r>
          </a:p>
          <a:p>
            <a:pPr marL="0" indent="0" algn="ctr">
              <a:buNone/>
            </a:pPr>
            <a:r>
              <a:rPr lang="es-ES" sz="1600" dirty="0">
                <a:solidFill>
                  <a:schemeClr val="bg1"/>
                </a:solidFill>
              </a:rPr>
              <a:t>                                                                STEPHEN COVEY </a:t>
            </a:r>
            <a:endParaRPr lang="es-PE" sz="1600" dirty="0">
              <a:solidFill>
                <a:schemeClr val="bg1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ACEA114-DFF0-47FE-828F-E99F5628C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60" y="1252026"/>
            <a:ext cx="5877055" cy="4783246"/>
          </a:xfrm>
          <a:prstGeom prst="rect">
            <a:avLst/>
          </a:prstGeom>
        </p:spPr>
      </p:pic>
      <p:cxnSp>
        <p:nvCxnSpPr>
          <p:cNvPr id="13" name="Conector: curvado 12">
            <a:extLst>
              <a:ext uri="{FF2B5EF4-FFF2-40B4-BE49-F238E27FC236}">
                <a16:creationId xmlns:a16="http://schemas.microsoft.com/office/drawing/2014/main" id="{15BB2E23-5581-458D-B982-5A2900A02EF2}"/>
              </a:ext>
            </a:extLst>
          </p:cNvPr>
          <p:cNvCxnSpPr>
            <a:cxnSpLocks/>
          </p:cNvCxnSpPr>
          <p:nvPr/>
        </p:nvCxnSpPr>
        <p:spPr>
          <a:xfrm flipV="1">
            <a:off x="7296088" y="2500459"/>
            <a:ext cx="3640736" cy="3023251"/>
          </a:xfrm>
          <a:prstGeom prst="curvedConnector3">
            <a:avLst>
              <a:gd name="adj1" fmla="val 50000"/>
            </a:avLst>
          </a:prstGeom>
          <a:ln w="381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892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957B8BF-6D92-464D-859B-D93130F1A5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818" y="652700"/>
            <a:ext cx="5704303" cy="42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6EF65E-A530-43B4-A8A5-CF82B8EEB94C}"/>
              </a:ext>
            </a:extLst>
          </p:cNvPr>
          <p:cNvSpPr txBox="1"/>
          <p:nvPr/>
        </p:nvSpPr>
        <p:spPr>
          <a:xfrm>
            <a:off x="1990889" y="5419107"/>
            <a:ext cx="773682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Presentado por: Mg Virginia del Carmen Merino Gamboa</a:t>
            </a:r>
          </a:p>
          <a:p>
            <a:pPr algn="ctr"/>
            <a:r>
              <a:rPr lang="es-ES" b="1" dirty="0">
                <a:solidFill>
                  <a:srgbClr val="FF0000"/>
                </a:solidFill>
                <a:hlinkClick r:id="rId3"/>
              </a:rPr>
              <a:t>https://uciperu.com/</a:t>
            </a:r>
            <a:r>
              <a:rPr lang="es-ES" b="1" dirty="0">
                <a:solidFill>
                  <a:srgbClr val="FF0000"/>
                </a:solidFill>
              </a:rPr>
              <a:t>   </a:t>
            </a:r>
            <a:r>
              <a:rPr lang="es-ES" b="1" dirty="0">
                <a:hlinkClick r:id="rId4"/>
              </a:rPr>
              <a:t>uciperu@gmail.com</a:t>
            </a:r>
            <a:r>
              <a:rPr lang="es-ES" b="1" dirty="0"/>
              <a:t> </a:t>
            </a:r>
          </a:p>
          <a:p>
            <a:pPr algn="ctr"/>
            <a:r>
              <a:rPr lang="es-ES" b="1" dirty="0"/>
              <a:t>Lima – Perú           998708157</a:t>
            </a:r>
            <a:endParaRPr lang="es-PE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EA84099-DED4-471B-A043-FC85911D4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923" y="6102497"/>
            <a:ext cx="322759" cy="30685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633674F-7D63-49AA-B7A2-5781F0311342}"/>
              </a:ext>
            </a:extLst>
          </p:cNvPr>
          <p:cNvSpPr txBox="1"/>
          <p:nvPr/>
        </p:nvSpPr>
        <p:spPr>
          <a:xfrm>
            <a:off x="9956152" y="6203937"/>
            <a:ext cx="1827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Gracias!!! </a:t>
            </a:r>
            <a:endParaRPr lang="es-PE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8649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4646</TotalTime>
  <Words>815</Words>
  <Application>Microsoft Office PowerPoint</Application>
  <PresentationFormat>Panorámica</PresentationFormat>
  <Paragraphs>90</Paragraphs>
  <Slides>47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Comic Sans MS</vt:lpstr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 ¿Por qué TICs en Salud Pública? </vt:lpstr>
      <vt:lpstr>Experiencias internacionales</vt:lpstr>
      <vt:lpstr>Presentación de PowerPoint</vt:lpstr>
      <vt:lpstr>Presentación de PowerPoint</vt:lpstr>
      <vt:lpstr>Presentación de PowerPoint</vt:lpstr>
      <vt:lpstr>Experiencias nacionales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Experiencias nacionales POSGRADO </vt:lpstr>
      <vt:lpstr>Presentación de PowerPoint</vt:lpstr>
      <vt:lpstr>Chat virtual 1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Experiencias nacionales PREGRADO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TENDENCIAS EMERGENTES TELEEDUCACIÓN – TELEENFERMERÍA  </vt:lpstr>
      <vt:lpstr>Presentación de PowerPoint</vt:lpstr>
      <vt:lpstr>Presentación de PowerPoint</vt:lpstr>
      <vt:lpstr>Presentación de PowerPoint</vt:lpstr>
      <vt:lpstr>Presentación de PowerPoint</vt:lpstr>
      <vt:lpstr>DESAFÍOS DE LAS TICS EN ENFERMERÍA </vt:lpstr>
      <vt:lpstr>DESAFÍOS DE LAS TICS EN ENFERMERÍA </vt:lpstr>
      <vt:lpstr>DESAFÍOS DE LAS TICS EN ENFERMERÍA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VIRGINIA</dc:creator>
  <cp:lastModifiedBy>VIRGINIA</cp:lastModifiedBy>
  <cp:revision>34</cp:revision>
  <dcterms:created xsi:type="dcterms:W3CDTF">2024-10-13T01:37:29Z</dcterms:created>
  <dcterms:modified xsi:type="dcterms:W3CDTF">2026-10-23T02:56:29Z</dcterms:modified>
</cp:coreProperties>
</file>